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91" r:id="rId2"/>
    <p:sldId id="330" r:id="rId3"/>
    <p:sldId id="326" r:id="rId4"/>
    <p:sldId id="329" r:id="rId5"/>
    <p:sldId id="341" r:id="rId6"/>
    <p:sldId id="336" r:id="rId7"/>
    <p:sldId id="337" r:id="rId8"/>
    <p:sldId id="338" r:id="rId9"/>
    <p:sldId id="339" r:id="rId10"/>
    <p:sldId id="306" r:id="rId11"/>
    <p:sldId id="297" r:id="rId12"/>
    <p:sldId id="261" r:id="rId13"/>
    <p:sldId id="293" r:id="rId14"/>
    <p:sldId id="294" r:id="rId15"/>
    <p:sldId id="327" r:id="rId16"/>
    <p:sldId id="308" r:id="rId17"/>
    <p:sldId id="287" r:id="rId1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831"/>
  </p:normalViewPr>
  <p:slideViewPr>
    <p:cSldViewPr snapToGrid="0" snapToObjects="1">
      <p:cViewPr varScale="1">
        <p:scale>
          <a:sx n="135" d="100"/>
          <a:sy n="135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shift to beginning to look at the FarmData2 project</a:t>
            </a:r>
          </a:p>
          <a:p>
            <a:r>
              <a:rPr lang="en-US" dirty="0"/>
              <a:t>But we will also consider general structures of FOSS Projects</a:t>
            </a:r>
          </a:p>
          <a:p>
            <a:r>
              <a:rPr lang="en-US" dirty="0"/>
              <a:t>  - how they are organized</a:t>
            </a:r>
          </a:p>
          <a:p>
            <a:r>
              <a:rPr lang="en-US" dirty="0"/>
              <a:t>  - what information they provide</a:t>
            </a:r>
          </a:p>
          <a:p>
            <a:endParaRPr lang="en-US" dirty="0"/>
          </a:p>
          <a:p>
            <a:r>
              <a:rPr lang="en-US" dirty="0"/>
              <a:t>The idea is that by exploring a few of these projects you’ll</a:t>
            </a:r>
          </a:p>
          <a:p>
            <a:r>
              <a:rPr lang="en-US" dirty="0"/>
              <a:t>  - be equipped to navigate a wide range of projects</a:t>
            </a:r>
          </a:p>
          <a:p>
            <a:r>
              <a:rPr lang="en-US" dirty="0"/>
              <a:t>  - expand your perspective on what types of projects are out there</a:t>
            </a:r>
          </a:p>
          <a:p>
            <a:r>
              <a:rPr lang="en-US" dirty="0"/>
              <a:t>  - and how computing can serve the greater good</a:t>
            </a:r>
          </a:p>
          <a:p>
            <a:r>
              <a:rPr lang="en-US" dirty="0"/>
              <a:t>    - the “useful education for the common good” that you have been promised!</a:t>
            </a:r>
          </a:p>
          <a:p>
            <a:endParaRPr lang="en-US" dirty="0"/>
          </a:p>
          <a:p>
            <a:r>
              <a:rPr lang="en-US" dirty="0"/>
              <a:t>It is also worth note that </a:t>
            </a:r>
          </a:p>
          <a:p>
            <a:r>
              <a:rPr lang="en-US" dirty="0"/>
              <a:t>  - While we may be talking about FOSS projects</a:t>
            </a:r>
          </a:p>
          <a:p>
            <a:r>
              <a:rPr lang="en-US" dirty="0"/>
              <a:t>  - Modern software development uses many or all of the same tools and practices.</a:t>
            </a:r>
          </a:p>
          <a:p>
            <a:r>
              <a:rPr lang="en-US" dirty="0"/>
              <a:t>  - These were developed to support FOSS, but have been adopted into all software development</a:t>
            </a:r>
          </a:p>
          <a:p>
            <a:r>
              <a:rPr lang="en-US" dirty="0"/>
              <a:t>  - Particularly relevant in post-COVID remote-work settings.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comes out of a collaboration with the Dickinson Farm.</a:t>
            </a:r>
          </a:p>
          <a:p>
            <a:endParaRPr lang="en-US" dirty="0"/>
          </a:p>
          <a:p>
            <a:r>
              <a:rPr lang="en-US" dirty="0"/>
              <a:t>If you haven’t been there</a:t>
            </a:r>
          </a:p>
          <a:p>
            <a:r>
              <a:rPr lang="en-US" dirty="0"/>
              <a:t>  - look for an opportunity to go for an event.</a:t>
            </a:r>
          </a:p>
          <a:p>
            <a:endParaRPr lang="en-US" dirty="0"/>
          </a:p>
          <a:p>
            <a:r>
              <a:rPr lang="en-US" dirty="0"/>
              <a:t>if you are continuing into 290 you will</a:t>
            </a:r>
          </a:p>
          <a:p>
            <a:r>
              <a:rPr lang="en-US" dirty="0"/>
              <a:t>  - take a trip to the farm to see how the farm operates</a:t>
            </a:r>
          </a:p>
          <a:p>
            <a:r>
              <a:rPr lang="en-US" dirty="0"/>
              <a:t>  - learn a little about their processes and vocabulary</a:t>
            </a:r>
          </a:p>
          <a:p>
            <a:r>
              <a:rPr lang="en-US" dirty="0"/>
              <a:t>  - meet the farmer that is helping us with the FarmData2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46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 collaboration between Prof. Tim Wahls and Matt </a:t>
            </a:r>
            <a:r>
              <a:rPr lang="en-US" dirty="0" err="1"/>
              <a:t>Steiman</a:t>
            </a:r>
            <a:r>
              <a:rPr lang="en-US" dirty="0"/>
              <a:t> at the College Farm </a:t>
            </a:r>
          </a:p>
          <a:p>
            <a:r>
              <a:rPr lang="en-US" dirty="0"/>
              <a:t>Over 5 years </a:t>
            </a:r>
          </a:p>
          <a:p>
            <a:r>
              <a:rPr lang="en-US" dirty="0"/>
              <a:t>  Led to the development of two applications</a:t>
            </a:r>
          </a:p>
          <a:p>
            <a:r>
              <a:rPr lang="en-US" dirty="0"/>
              <a:t>  Used in the field on mobile devices to record data about harvests, growth, pest control, and a host of other things</a:t>
            </a:r>
          </a:p>
          <a:p>
            <a:r>
              <a:rPr lang="en-US" dirty="0"/>
              <a:t>  Used in the barn on desktop machines to plan harvests, track inventory and sales and to maintain records for organic certification.</a:t>
            </a:r>
          </a:p>
          <a:p>
            <a:endParaRPr lang="en-US" dirty="0"/>
          </a:p>
          <a:p>
            <a:r>
              <a:rPr lang="en-US" dirty="0"/>
              <a:t>2016 – We lost Tim to cancer </a:t>
            </a:r>
          </a:p>
          <a:p>
            <a:r>
              <a:rPr lang="en-US" dirty="0"/>
              <a:t>  Development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r>
              <a:rPr lang="en-US" dirty="0"/>
              <a:t> stopped.</a:t>
            </a:r>
          </a:p>
          <a:p>
            <a:r>
              <a:rPr lang="en-US" dirty="0"/>
              <a:t>  But interest from the College Farm and other farms that are also using the </a:t>
            </a:r>
            <a:r>
              <a:rPr lang="en-US" dirty="0" err="1"/>
              <a:t>FarmData</a:t>
            </a:r>
            <a:r>
              <a:rPr lang="en-US" dirty="0"/>
              <a:t> app has remained.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92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(Farmer) &amp; Jenn (Farm Manager)</a:t>
            </a:r>
          </a:p>
          <a:p>
            <a:endParaRPr lang="en-US" dirty="0"/>
          </a:p>
          <a:p>
            <a:r>
              <a:rPr lang="en-US" dirty="0"/>
              <a:t>- Tim and Matt talked about the application at a variety of conferences</a:t>
            </a:r>
          </a:p>
          <a:p>
            <a:r>
              <a:rPr lang="en-US" dirty="0"/>
              <a:t>- Raised awareness of it</a:t>
            </a:r>
          </a:p>
          <a:p>
            <a:r>
              <a:rPr lang="en-US" dirty="0"/>
              <a:t>- Don’t know how many active users there are </a:t>
            </a:r>
          </a:p>
          <a:p>
            <a:r>
              <a:rPr lang="en-US" dirty="0"/>
              <a:t>  - but it’s been downloaded quite a number of times</a:t>
            </a:r>
          </a:p>
          <a:p>
            <a:r>
              <a:rPr lang="en-US" dirty="0"/>
              <a:t>  - and all over the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3CA94-6857-444A-AC29-E4AA28F7D5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66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CS department has been working on launching the FarmData2 FOSS project </a:t>
            </a:r>
          </a:p>
          <a:p>
            <a:r>
              <a:rPr lang="en-US" dirty="0"/>
              <a:t>It is a redesign and combination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built using a more modern tool set</a:t>
            </a:r>
          </a:p>
          <a:p>
            <a:r>
              <a:rPr lang="en-US" dirty="0"/>
              <a:t>  - experience for you.</a:t>
            </a:r>
          </a:p>
          <a:p>
            <a:endParaRPr lang="en-US" dirty="0"/>
          </a:p>
          <a:p>
            <a:r>
              <a:rPr lang="en-US" dirty="0"/>
              <a:t>It is a FOSS project - open to the world.</a:t>
            </a:r>
          </a:p>
          <a:p>
            <a:r>
              <a:rPr lang="en-US" dirty="0"/>
              <a:t>  - Lives on GitHub </a:t>
            </a:r>
          </a:p>
          <a:p>
            <a:r>
              <a:rPr lang="en-US" dirty="0"/>
              <a:t>  - used in this course </a:t>
            </a:r>
          </a:p>
          <a:p>
            <a:r>
              <a:rPr lang="en-US" dirty="0"/>
              <a:t>  - and in COMP 290</a:t>
            </a:r>
          </a:p>
          <a:p>
            <a:endParaRPr lang="en-US" dirty="0"/>
          </a:p>
          <a:p>
            <a:r>
              <a:rPr lang="en-US" dirty="0"/>
              <a:t>  - Supports summer Software Development Internships</a:t>
            </a:r>
          </a:p>
          <a:p>
            <a:r>
              <a:rPr lang="en-US" dirty="0"/>
              <a:t>    - 2 each summer</a:t>
            </a:r>
          </a:p>
          <a:p>
            <a:r>
              <a:rPr lang="en-US" dirty="0"/>
              <a:t>    - if you take 290 keep an eye open for the advertisement for those</a:t>
            </a:r>
          </a:p>
          <a:p>
            <a:endParaRPr lang="en-US" dirty="0"/>
          </a:p>
          <a:p>
            <a:r>
              <a:rPr lang="en-US" dirty="0"/>
              <a:t>  - Academic year developer positions</a:t>
            </a:r>
          </a:p>
          <a:p>
            <a:r>
              <a:rPr lang="en-US" dirty="0"/>
              <a:t>    - 1 or 2 per semester</a:t>
            </a:r>
          </a:p>
          <a:p>
            <a:endParaRPr lang="en-US" dirty="0"/>
          </a:p>
          <a:p>
            <a:r>
              <a:rPr lang="en-US" dirty="0"/>
              <a:t>   - But FarmData2 is also a living FOSS project and community</a:t>
            </a:r>
          </a:p>
          <a:p>
            <a:r>
              <a:rPr lang="en-US" dirty="0"/>
              <a:t>     - have had some developers from around the world chip in with contributions</a:t>
            </a:r>
          </a:p>
          <a:p>
            <a:r>
              <a:rPr lang="en-US" dirty="0"/>
              <a:t>     - working toward engage students/courses from other colleges with organic farms as well.</a:t>
            </a:r>
          </a:p>
        </p:txBody>
      </p:sp>
    </p:spTree>
    <p:extLst>
      <p:ext uri="{BB962C8B-B14F-4D97-AF65-F5344CB8AC3E}">
        <p14:creationId xmlns:p14="http://schemas.microsoft.com/office/powerpoint/2010/main" val="1510470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we doing it? </a:t>
            </a:r>
          </a:p>
          <a:p>
            <a:endParaRPr lang="en-US" dirty="0"/>
          </a:p>
          <a:p>
            <a:r>
              <a:rPr lang="en-US" dirty="0"/>
              <a:t>Practical Skills</a:t>
            </a:r>
          </a:p>
          <a:p>
            <a:r>
              <a:rPr lang="en-US" dirty="0"/>
              <a:t>  - </a:t>
            </a:r>
            <a:r>
              <a:rPr lang="en-US" dirty="0" err="1"/>
              <a:t>unix</a:t>
            </a:r>
            <a:r>
              <a:rPr lang="en-US" dirty="0"/>
              <a:t> / </a:t>
            </a:r>
            <a:r>
              <a:rPr lang="en-US" dirty="0" err="1"/>
              <a:t>linix</a:t>
            </a:r>
            <a:endParaRPr lang="en-US" dirty="0"/>
          </a:p>
          <a:p>
            <a:r>
              <a:rPr lang="en-US" dirty="0"/>
              <a:t>  - version control</a:t>
            </a:r>
          </a:p>
          <a:p>
            <a:r>
              <a:rPr lang="en-US" dirty="0"/>
              <a:t>  - web development</a:t>
            </a:r>
          </a:p>
          <a:p>
            <a:endParaRPr lang="en-US" dirty="0"/>
          </a:p>
          <a:p>
            <a:r>
              <a:rPr lang="en-US" dirty="0"/>
              <a:t>Soft Skills:</a:t>
            </a:r>
          </a:p>
          <a:p>
            <a:r>
              <a:rPr lang="en-US" dirty="0"/>
              <a:t>  - Building an experience bank.</a:t>
            </a:r>
            <a:endParaRPr lang="en-US" b="1" dirty="0"/>
          </a:p>
          <a:p>
            <a:r>
              <a:rPr lang="en-US" dirty="0"/>
              <a:t>  - Working in incomplete information environments.</a:t>
            </a:r>
          </a:p>
          <a:p>
            <a:r>
              <a:rPr lang="en-US" dirty="0"/>
              <a:t>  - teamwork</a:t>
            </a:r>
          </a:p>
          <a:p>
            <a:r>
              <a:rPr lang="en-US" dirty="0"/>
              <a:t>  - n    co m </a:t>
            </a:r>
            <a:r>
              <a:rPr lang="en-US" dirty="0" err="1"/>
              <a:t>munication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Prepares you for the capstone experience in the senior seminar</a:t>
            </a:r>
          </a:p>
          <a:p>
            <a:r>
              <a:rPr lang="en-US" dirty="0"/>
              <a:t>  - FOSS ”in the wild” </a:t>
            </a:r>
          </a:p>
          <a:p>
            <a:r>
              <a:rPr lang="en-US" dirty="0"/>
              <a:t>    - Finding and working in an open source community of interest to you.</a:t>
            </a:r>
          </a:p>
          <a:p>
            <a:endParaRPr lang="en-US" dirty="0"/>
          </a:p>
          <a:p>
            <a:r>
              <a:rPr lang="en-US" dirty="0"/>
              <a:t>Gives you an advantage in pursuing internships and jobs.</a:t>
            </a:r>
          </a:p>
          <a:p>
            <a:r>
              <a:rPr lang="en-US" dirty="0"/>
              <a:t>  - Survey by the Linux foundation found that:</a:t>
            </a:r>
          </a:p>
          <a:p>
            <a:r>
              <a:rPr lang="en-US" dirty="0"/>
              <a:t>    - Hiring managers want candidates with open source experience</a:t>
            </a:r>
          </a:p>
          <a:p>
            <a:r>
              <a:rPr lang="en-US" dirty="0"/>
              <a:t>      - Even more so… FOSS experience was the most listed type of experience desired.</a:t>
            </a:r>
          </a:p>
          <a:p>
            <a:r>
              <a:rPr lang="en-US" dirty="0"/>
              <a:t>    - Most hiring managers say it is hard to find candidates with this experience.</a:t>
            </a:r>
          </a:p>
          <a:p>
            <a:endParaRPr lang="en-US" dirty="0"/>
          </a:p>
          <a:p>
            <a:r>
              <a:rPr lang="en-US" dirty="0"/>
              <a:t>Connect to “education in service to the common good”</a:t>
            </a:r>
          </a:p>
          <a:p>
            <a:r>
              <a:rPr lang="en-US" dirty="0"/>
              <a:t>  - Dickinson’s founding motto.</a:t>
            </a:r>
          </a:p>
          <a:p>
            <a:r>
              <a:rPr lang="en-US" dirty="0"/>
              <a:t>  - By bringing to the fore the ways in which computing can serve society and communities.</a:t>
            </a:r>
          </a:p>
          <a:p>
            <a:r>
              <a:rPr lang="en-US" dirty="0"/>
              <a:t>    - Not just the tech, not just to make money.</a:t>
            </a:r>
          </a:p>
          <a:p>
            <a:endParaRPr lang="en-US" dirty="0"/>
          </a:p>
          <a:p>
            <a:r>
              <a:rPr lang="en-US" dirty="0"/>
              <a:t>Broaden Participation</a:t>
            </a:r>
          </a:p>
          <a:p>
            <a:r>
              <a:rPr lang="en-US" dirty="0"/>
              <a:t>  - Related to the prior point</a:t>
            </a:r>
          </a:p>
          <a:p>
            <a:r>
              <a:rPr lang="en-US" dirty="0"/>
              <a:t>  - Providing multiple avenues for different students to find different interests in computing</a:t>
            </a:r>
          </a:p>
          <a:p>
            <a:r>
              <a:rPr lang="en-US" dirty="0"/>
              <a:t>    - Some like coding and cool tech</a:t>
            </a:r>
          </a:p>
          <a:p>
            <a:r>
              <a:rPr lang="en-US" dirty="0"/>
              <a:t>    - Others may see those as not of intrinsic interest on their own but as useful tools for making an impact on a cause, issue or community that they care about.</a:t>
            </a:r>
          </a:p>
          <a:p>
            <a:r>
              <a:rPr lang="en-US" dirty="0"/>
              <a:t>      - We are raising the profile of this view, because it does not get the same exposure and thus there is less awareness.</a:t>
            </a:r>
          </a:p>
          <a:p>
            <a:endParaRPr lang="en-US" dirty="0"/>
          </a:p>
          <a:p>
            <a:r>
              <a:rPr lang="en-US" dirty="0"/>
              <a:t>What we are doing has gotten some positive attention:</a:t>
            </a:r>
          </a:p>
          <a:p>
            <a:r>
              <a:rPr lang="en-US" dirty="0"/>
              <a:t>  - NPFI – development expertise and support – building engagement with courses at other institutions.</a:t>
            </a:r>
          </a:p>
          <a:p>
            <a:r>
              <a:rPr lang="en-US" dirty="0"/>
              <a:t>  - SFC – supporting development and dissemination of course materials developed here</a:t>
            </a:r>
          </a:p>
          <a:p>
            <a:r>
              <a:rPr lang="en-US" dirty="0"/>
              <a:t>  - NSF – where development of FarmData2, and 190/290/491/491 are part of 5-year $1.9M project looking at using humanitarian </a:t>
            </a:r>
            <a:r>
              <a:rPr lang="en-US" dirty="0" err="1"/>
              <a:t>foss</a:t>
            </a:r>
            <a:r>
              <a:rPr lang="en-US" dirty="0"/>
              <a:t> in the CS curriculum.</a:t>
            </a:r>
          </a:p>
          <a:p>
            <a:r>
              <a:rPr lang="en-US" dirty="0"/>
              <a:t>    - </a:t>
            </a:r>
            <a:r>
              <a:rPr lang="en-US" dirty="0" err="1"/>
              <a:t>drexel</a:t>
            </a:r>
            <a:r>
              <a:rPr lang="en-US" dirty="0"/>
              <a:t> university, western new England college, Worcester State University, Nassau Community College</a:t>
            </a:r>
          </a:p>
          <a:p>
            <a:r>
              <a:rPr lang="en-US" dirty="0"/>
              <a:t>  - GNOME – Our use of FOSS and </a:t>
            </a:r>
            <a:r>
              <a:rPr lang="en-US" dirty="0" err="1"/>
              <a:t>FarmData</a:t>
            </a:r>
            <a:r>
              <a:rPr lang="en-US" dirty="0"/>
              <a:t> in the Dickinson Curriculum selected from 160 international projects as one of 5 finalists in the GNOME Community Engagement challenge – an open source innovation competition – Based on our efforts to broaden participation in computer science through engagement with FOSS with a humanitarian focus.</a:t>
            </a:r>
          </a:p>
        </p:txBody>
      </p:sp>
    </p:spTree>
    <p:extLst>
      <p:ext uri="{BB962C8B-B14F-4D97-AF65-F5344CB8AC3E}">
        <p14:creationId xmlns:p14="http://schemas.microsoft.com/office/powerpoint/2010/main" val="3933185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reminder of the place of 190/290 and FarmData2 in the overall curriculum.</a:t>
            </a:r>
          </a:p>
          <a:p>
            <a:r>
              <a:rPr lang="en-US" dirty="0"/>
              <a:t>  - Timely as course selection is getting going now.</a:t>
            </a:r>
          </a:p>
          <a:p>
            <a:endParaRPr lang="en-US" dirty="0"/>
          </a:p>
          <a:p>
            <a:r>
              <a:rPr lang="en-US" dirty="0"/>
              <a:t>190 – learn the skills and background necessary for </a:t>
            </a:r>
          </a:p>
          <a:p>
            <a:r>
              <a:rPr lang="en-US" dirty="0"/>
              <a:t>  - Working on significant software development projects</a:t>
            </a:r>
          </a:p>
          <a:p>
            <a:r>
              <a:rPr lang="en-US" dirty="0"/>
              <a:t>  - Engaging in open source software projects</a:t>
            </a:r>
          </a:p>
          <a:p>
            <a:endParaRPr lang="en-US" dirty="0"/>
          </a:p>
          <a:p>
            <a:r>
              <a:rPr lang="en-US" dirty="0"/>
              <a:t>290 – Learn web development technologies used in FarmData2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  - Fixing bugs, adding new features</a:t>
            </a:r>
          </a:p>
          <a:p>
            <a:endParaRPr lang="en-US" dirty="0"/>
          </a:p>
          <a:p>
            <a:r>
              <a:rPr lang="en-US" dirty="0"/>
              <a:t>491-492 – senior seminar</a:t>
            </a:r>
          </a:p>
          <a:p>
            <a:r>
              <a:rPr lang="en-US" dirty="0"/>
              <a:t>  - Team based work on self-selected HFOSS or FOSS projects</a:t>
            </a:r>
          </a:p>
          <a:p>
            <a:endParaRPr lang="en-US" dirty="0"/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2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5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essentially what we know so far…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we’ll look a little more at </a:t>
            </a:r>
          </a:p>
          <a:p>
            <a:r>
              <a:rPr lang="en-US" dirty="0"/>
              <a:t>  - common structures between FOSS projects</a:t>
            </a:r>
          </a:p>
          <a:p>
            <a:r>
              <a:rPr lang="en-US" dirty="0"/>
              <a:t>    - they are all al little different but share some commonalities.</a:t>
            </a:r>
          </a:p>
          <a:p>
            <a:r>
              <a:rPr lang="en-US" dirty="0"/>
              <a:t>  - the FarmData2 project that we run here at Dickinson.</a:t>
            </a:r>
          </a:p>
          <a:p>
            <a:endParaRPr lang="en-US" dirty="0"/>
          </a:p>
          <a:p>
            <a:r>
              <a:rPr lang="en-US" dirty="0"/>
              <a:t>Most mature projects have:</a:t>
            </a:r>
          </a:p>
          <a:p>
            <a:r>
              <a:rPr lang="en-US" dirty="0"/>
              <a:t>  - repositories, a repository hosing service, a website, on or more communication channels and an issue tracker.</a:t>
            </a:r>
          </a:p>
          <a:p>
            <a:r>
              <a:rPr lang="en-US" dirty="0"/>
              <a:t>  - There are a wide variety of different software tools for these things</a:t>
            </a:r>
          </a:p>
          <a:p>
            <a:r>
              <a:rPr lang="en-US" dirty="0"/>
              <a:t>    - so different projects may do them differently</a:t>
            </a:r>
          </a:p>
          <a:p>
            <a:r>
              <a:rPr lang="en-US" dirty="0"/>
              <a:t>    - but they all have most of these in some form or another</a:t>
            </a:r>
          </a:p>
          <a:p>
            <a:r>
              <a:rPr lang="en-US" dirty="0"/>
              <a:t>  - Each of them serves a different purpose in the project</a:t>
            </a:r>
          </a:p>
          <a:p>
            <a:r>
              <a:rPr lang="en-US" dirty="0"/>
              <a:t>  - We’ll look at each in a little more detail </a:t>
            </a:r>
          </a:p>
          <a:p>
            <a:r>
              <a:rPr lang="en-US" dirty="0"/>
              <a:t>  - Then you’ll do more in the homework</a:t>
            </a:r>
          </a:p>
          <a:p>
            <a:r>
              <a:rPr lang="en-US" dirty="0"/>
              <a:t>  - And we’ll do quite a bit more with them through the rest of the semester.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types of version control tools (git, </a:t>
            </a:r>
            <a:r>
              <a:rPr lang="en-US" dirty="0" err="1"/>
              <a:t>svn</a:t>
            </a:r>
            <a:r>
              <a:rPr lang="en-US" dirty="0"/>
              <a:t>, </a:t>
            </a:r>
            <a:r>
              <a:rPr lang="en-US" dirty="0" err="1"/>
              <a:t>cvs</a:t>
            </a:r>
            <a:r>
              <a:rPr lang="en-US" dirty="0"/>
              <a:t>)</a:t>
            </a:r>
          </a:p>
          <a:p>
            <a:r>
              <a:rPr lang="en-US" dirty="0"/>
              <a:t>  - git is by far the most popular at the moment.</a:t>
            </a:r>
          </a:p>
          <a:p>
            <a:endParaRPr lang="en-US" dirty="0"/>
          </a:p>
          <a:p>
            <a:r>
              <a:rPr lang="en-US" dirty="0"/>
              <a:t>They all do basically the same thing…</a:t>
            </a:r>
          </a:p>
          <a:p>
            <a:r>
              <a:rPr lang="en-US" dirty="0"/>
              <a:t>  - maintain the meta data</a:t>
            </a:r>
          </a:p>
          <a:p>
            <a:endParaRPr lang="en-US" dirty="0"/>
          </a:p>
          <a:p>
            <a:r>
              <a:rPr lang="en-US" dirty="0"/>
              <a:t>Files beginning with a . In 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unix</a:t>
            </a:r>
            <a:r>
              <a:rPr lang="en-US" dirty="0"/>
              <a:t> are ”hidden files”</a:t>
            </a:r>
          </a:p>
          <a:p>
            <a:r>
              <a:rPr lang="en-US" dirty="0"/>
              <a:t>They don’t show up with a normal ls command.</a:t>
            </a:r>
          </a:p>
          <a:p>
            <a:r>
              <a:rPr lang="en-US" dirty="0"/>
              <a:t>Need to use ls –a to see them.</a:t>
            </a:r>
          </a:p>
          <a:p>
            <a:endParaRPr lang="en-US" dirty="0"/>
          </a:p>
          <a:p>
            <a:r>
              <a:rPr lang="en-US" dirty="0"/>
              <a:t>They are typically used to hold meta or configuration information.</a:t>
            </a:r>
          </a:p>
          <a:p>
            <a:r>
              <a:rPr lang="en-US" dirty="0"/>
              <a:t>  - Here the .git directory holds the repository meta information used by git to track the project’s history.</a:t>
            </a:r>
          </a:p>
        </p:txBody>
      </p:sp>
    </p:spTree>
    <p:extLst>
      <p:ext uri="{BB962C8B-B14F-4D97-AF65-F5344CB8AC3E}">
        <p14:creationId xmlns:p14="http://schemas.microsoft.com/office/powerpoint/2010/main" val="10903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conventions that projects have adopted so that it is easier to find the same information across projects.</a:t>
            </a:r>
          </a:p>
          <a:p>
            <a:endParaRPr lang="en-US" dirty="0"/>
          </a:p>
          <a:p>
            <a:r>
              <a:rPr lang="en-US" dirty="0"/>
              <a:t>These may be </a:t>
            </a:r>
          </a:p>
          <a:p>
            <a:r>
              <a:rPr lang="en-US" dirty="0"/>
              <a:t>  - plain text files (.txt) files, </a:t>
            </a:r>
          </a:p>
          <a:p>
            <a:r>
              <a:rPr lang="en-US" dirty="0"/>
              <a:t>  - markdown files (.md) – like a plain text file but with a little styling.</a:t>
            </a:r>
          </a:p>
          <a:p>
            <a:endParaRPr lang="en-US" dirty="0"/>
          </a:p>
          <a:p>
            <a:r>
              <a:rPr lang="en-US" dirty="0"/>
              <a:t>README – The starting point for a project.  The first place you should go!</a:t>
            </a:r>
          </a:p>
          <a:p>
            <a:r>
              <a:rPr lang="en-US" dirty="0"/>
              <a:t>LICENSE – The license for the code and documentation in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CODE_OF_CONDUCT – expectations, policies and processes for how community members are to conduct themselves when working on the project.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Typically address issues including harassment, inclusivity, respect</a:t>
            </a:r>
          </a:p>
          <a:p>
            <a:r>
              <a:rPr lang="en-US" dirty="0"/>
              <a:t>INSTALL – how to setup and run the project.</a:t>
            </a:r>
          </a:p>
          <a:p>
            <a:r>
              <a:rPr lang="en-US" dirty="0"/>
              <a:t>CONTRIBUTING – how to contribute to the project but fixing bugs, adding features, or a wide range of other ways.</a:t>
            </a:r>
          </a:p>
          <a:p>
            <a:r>
              <a:rPr lang="en-US" dirty="0"/>
              <a:t>ONBOARDING – resources for learning what you need to know to get started.</a:t>
            </a:r>
          </a:p>
          <a:p>
            <a:endParaRPr lang="en-US" dirty="0"/>
          </a:p>
          <a:p>
            <a:r>
              <a:rPr lang="en-US" dirty="0"/>
              <a:t>Not every project has every one of these.</a:t>
            </a:r>
          </a:p>
          <a:p>
            <a:r>
              <a:rPr lang="en-US" dirty="0"/>
              <a:t>Might be named slightly differently.</a:t>
            </a:r>
          </a:p>
          <a:p>
            <a:r>
              <a:rPr lang="en-US" dirty="0"/>
              <a:t>Might be in different places.</a:t>
            </a:r>
          </a:p>
          <a:p>
            <a:r>
              <a:rPr lang="en-US" dirty="0"/>
              <a:t>But most projects have this information somewhere.</a:t>
            </a:r>
          </a:p>
          <a:p>
            <a:endParaRPr lang="en-US" dirty="0"/>
          </a:p>
          <a:p>
            <a:r>
              <a:rPr lang="en-US" dirty="0"/>
              <a:t>You’ll get to explore this in the homework.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3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lots of different repository hosting services.</a:t>
            </a:r>
          </a:p>
          <a:p>
            <a:r>
              <a:rPr lang="en-US" dirty="0"/>
              <a:t>  - GitHub is by far the most popular</a:t>
            </a:r>
          </a:p>
          <a:p>
            <a:r>
              <a:rPr lang="en-US" dirty="0"/>
              <a:t>  - GitLab and </a:t>
            </a:r>
            <a:r>
              <a:rPr lang="en-US" dirty="0" err="1"/>
              <a:t>SourceForge</a:t>
            </a:r>
            <a:r>
              <a:rPr lang="en-US" dirty="0"/>
              <a:t> are also widely used.</a:t>
            </a:r>
          </a:p>
          <a:p>
            <a:endParaRPr lang="en-US" dirty="0"/>
          </a:p>
          <a:p>
            <a:r>
              <a:rPr lang="en-US" dirty="0"/>
              <a:t>They all do the same thing…</a:t>
            </a:r>
          </a:p>
          <a:p>
            <a:r>
              <a:rPr lang="en-US" dirty="0"/>
              <a:t>  - keep copies of repositories in the cloud so that developers can share them.</a:t>
            </a:r>
          </a:p>
          <a:p>
            <a:endParaRPr lang="en-US" dirty="0"/>
          </a:p>
          <a:p>
            <a:r>
              <a:rPr lang="en-US" dirty="0"/>
              <a:t>GitHub displays the contents of a repository for you like this:</a:t>
            </a:r>
          </a:p>
          <a:p>
            <a:r>
              <a:rPr lang="en-US" dirty="0"/>
              <a:t> - The same files and directories that you will see on your machine if you are working on the project.</a:t>
            </a:r>
          </a:p>
          <a:p>
            <a:r>
              <a:rPr lang="en-US" dirty="0"/>
              <a:t> - the nice green “Code” button will make it easy for others to get a copy of the repository.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FOSS projects (and increasingly proprietary projects) are developed by developers distributed across time and space tools are needed to facilitate communication.</a:t>
            </a:r>
          </a:p>
          <a:p>
            <a:endParaRPr lang="en-US" dirty="0"/>
          </a:p>
          <a:p>
            <a:r>
              <a:rPr lang="en-US" dirty="0"/>
              <a:t>Again there are lots of different tools.</a:t>
            </a:r>
          </a:p>
          <a:p>
            <a:r>
              <a:rPr lang="en-US" dirty="0"/>
              <a:t>  - Some are more asynchronous: E-mail or forms</a:t>
            </a:r>
          </a:p>
          <a:p>
            <a:r>
              <a:rPr lang="en-US" dirty="0"/>
              <a:t>  - Some are more synchronous chat-like: Slack, Discord, </a:t>
            </a:r>
            <a:r>
              <a:rPr lang="en-US" dirty="0" err="1"/>
              <a:t>Gitter</a:t>
            </a:r>
            <a:r>
              <a:rPr lang="en-US" dirty="0"/>
              <a:t>, </a:t>
            </a:r>
            <a:r>
              <a:rPr lang="en-US" dirty="0" err="1"/>
              <a:t>Zulip</a:t>
            </a: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Different channels are used for different purposes.</a:t>
            </a:r>
          </a:p>
          <a:p>
            <a:endParaRPr lang="en-US" dirty="0"/>
          </a:p>
          <a:p>
            <a:r>
              <a:rPr lang="en-US" dirty="0"/>
              <a:t>Each project will pick different tools</a:t>
            </a:r>
          </a:p>
          <a:p>
            <a:r>
              <a:rPr lang="en-US" dirty="0"/>
              <a:t>But their purpose is the same.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2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there are lots of different issue trackers:</a:t>
            </a:r>
          </a:p>
          <a:p>
            <a:r>
              <a:rPr lang="en-US" dirty="0"/>
              <a:t>  - GitHub/GitLab/Jira/…</a:t>
            </a:r>
          </a:p>
          <a:p>
            <a:r>
              <a:rPr lang="en-US" dirty="0"/>
              <a:t>They all do the same thing.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6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turn to </a:t>
            </a:r>
            <a:r>
              <a:rPr lang="en-US" dirty="0" err="1"/>
              <a:t>FarmData</a:t>
            </a:r>
            <a:r>
              <a:rPr lang="en-US" dirty="0"/>
              <a:t> now...</a:t>
            </a:r>
          </a:p>
          <a:p>
            <a:r>
              <a:rPr lang="en-US" dirty="0"/>
              <a:t>  - This is a FOSS Project that we run here at Dickinson</a:t>
            </a:r>
          </a:p>
          <a:p>
            <a:r>
              <a:rPr lang="en-US" dirty="0"/>
              <a:t>  - We will use this project as the platform for much of what we do </a:t>
            </a:r>
          </a:p>
          <a:p>
            <a:r>
              <a:rPr lang="en-US" dirty="0"/>
              <a:t>    - in the rest of COMP190 </a:t>
            </a:r>
          </a:p>
          <a:p>
            <a:r>
              <a:rPr lang="en-US" dirty="0"/>
              <a:t>    - all of COMP290.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7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90500"/>
            <a:ext cx="8153400" cy="400050"/>
          </a:xfrm>
        </p:spPr>
        <p:txBody>
          <a:bodyPr>
            <a:noAutofit/>
          </a:bodyPr>
          <a:lstStyle>
            <a:lvl1pPr>
              <a:defRPr sz="2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780234"/>
            <a:ext cx="8153400" cy="3572691"/>
          </a:xfrm>
        </p:spPr>
        <p:txBody>
          <a:bodyPr>
            <a:normAutofit/>
          </a:bodyPr>
          <a:lstStyle>
            <a:lvl1pPr marL="214313" indent="-214313">
              <a:buFont typeface="Courier New" panose="02070309020205020404" pitchFamily="49" charset="0"/>
              <a:buChar char="o"/>
              <a:defRPr sz="1500"/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  <a:lvl3pPr>
              <a:buFont typeface="Arial" pitchFamily="34" charset="0"/>
              <a:buChar char="•"/>
              <a:defRPr sz="1500"/>
            </a:lvl3pPr>
            <a:lvl4pPr>
              <a:buFont typeface="Arial" pitchFamily="34" charset="0"/>
              <a:buChar char="•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4513439"/>
            <a:ext cx="9144000" cy="630061"/>
            <a:chOff x="0" y="0"/>
            <a:chExt cx="14630400" cy="100809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0"/>
              <a:ext cx="14630400" cy="1005840"/>
            </a:xfrm>
            <a:prstGeom prst="rect">
              <a:avLst/>
            </a:prstGeom>
            <a:solidFill>
              <a:srgbClr val="D32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sp>
          <p:nvSpPr>
            <p:cNvPr id="11" name="Right Triangle 10"/>
            <p:cNvSpPr/>
            <p:nvPr userDrawn="1"/>
          </p:nvSpPr>
          <p:spPr>
            <a:xfrm>
              <a:off x="3581400" y="0"/>
              <a:ext cx="1371600" cy="100584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2258"/>
              <a:ext cx="358616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440" y="289089"/>
              <a:ext cx="2089427" cy="4132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4953000" y="228600"/>
              <a:ext cx="8945880" cy="57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750" b="0" i="1" kern="1200" dirty="0"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Useful education for the common good since 1783 </a:t>
              </a:r>
              <a:endParaRPr lang="en-US" sz="1750" b="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0" y="1005840"/>
              <a:ext cx="1463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31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07 – FOSS Project Structures and FarmData2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076157" y="2511309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4" y="3685774"/>
            <a:ext cx="1631889" cy="9901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34-8C0D-FF4F-894A-70A382BF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Dickinson Farm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8FB94-54EC-6A45-9B46-3C9D2BEE0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50294"/>
            <a:ext cx="6761100" cy="2980500"/>
          </a:xfrm>
        </p:spPr>
        <p:txBody>
          <a:bodyPr/>
          <a:lstStyle/>
          <a:p>
            <a:r>
              <a:rPr lang="en-US" sz="2000" dirty="0"/>
              <a:t>Dickinson’s College Farm is an 80-acre, USDA-certified organic farm and a living laboratory where students can gain distinctive, hands-on learning experiences.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E0042-D17B-4C48-B14E-6EAFD3C5B1E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540C3-ED35-6F42-9424-278A90DBFF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43934">
            <a:off x="2874738" y="3130638"/>
            <a:ext cx="2143125" cy="16560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66DA-CEA0-AB49-9337-315BE60A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0276">
            <a:off x="4830734" y="3063607"/>
            <a:ext cx="2629419" cy="161566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E3BF-DEE5-4746-AB1F-48A8EBA004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41784">
            <a:off x="651726" y="3278276"/>
            <a:ext cx="2394018" cy="171001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850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2E892A-101D-414B-8E88-B5067663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307">
            <a:off x="906949" y="3051070"/>
            <a:ext cx="2904836" cy="19413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05715-EEA3-C746-AE6F-E8C0E8A6C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867">
            <a:off x="259315" y="1224830"/>
            <a:ext cx="3276688" cy="2186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25E71-62D0-2040-AF20-F0143CDB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266">
            <a:off x="3915736" y="2677810"/>
            <a:ext cx="1535800" cy="23402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CC24E2-3E0B-D843-A4B0-7616077F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6" y="317271"/>
            <a:ext cx="6761100" cy="857400"/>
          </a:xfrm>
        </p:spPr>
        <p:txBody>
          <a:bodyPr/>
          <a:lstStyle/>
          <a:p>
            <a:r>
              <a:rPr lang="en-US" sz="2800" dirty="0" err="1"/>
              <a:t>FarmData</a:t>
            </a:r>
            <a:r>
              <a:rPr lang="en-US" sz="2800" dirty="0"/>
              <a:t> &amp; </a:t>
            </a:r>
            <a:r>
              <a:rPr lang="en-US" sz="2800" dirty="0" err="1"/>
              <a:t>AnimalData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635E1-51A1-EE41-A9F8-6FAE7D078ED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323582">
            <a:off x="5218854" y="2685835"/>
            <a:ext cx="2340266" cy="2340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B8142-6B17-C74C-BC8A-49498D6A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796" y="369167"/>
            <a:ext cx="2591611" cy="22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C88F2B9-2D6C-3D42-9429-8D63174F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39" y="973390"/>
            <a:ext cx="3030960" cy="10954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494F8D-F20B-B44C-9463-BF111853A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29" y="974892"/>
            <a:ext cx="3048196" cy="108770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DFB5F-314D-4B40-BFD8-F054FBEC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"/>
            <a:ext cx="8153400" cy="400050"/>
          </a:xfrm>
        </p:spPr>
        <p:txBody>
          <a:bodyPr/>
          <a:lstStyle/>
          <a:p>
            <a:r>
              <a:rPr lang="en-US" dirty="0"/>
              <a:t>Local Clients, Global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DC3B0-D821-A740-A13D-D3F2B7707D83}"/>
              </a:ext>
            </a:extLst>
          </p:cNvPr>
          <p:cNvSpPr txBox="1"/>
          <p:nvPr/>
        </p:nvSpPr>
        <p:spPr>
          <a:xfrm>
            <a:off x="3636540" y="56194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FarmData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C16E0-F39F-CB4B-9A5B-DFD752CD7DC1}"/>
              </a:ext>
            </a:extLst>
          </p:cNvPr>
          <p:cNvSpPr txBox="1"/>
          <p:nvPr/>
        </p:nvSpPr>
        <p:spPr>
          <a:xfrm>
            <a:off x="6907003" y="561945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AnimalData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10C83D-5F5B-FC41-83A4-F71A5A3F8C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702" y="2133293"/>
            <a:ext cx="2874923" cy="1204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E244B-1704-B04A-BEB9-D0861C06A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625" y="2110222"/>
            <a:ext cx="2905125" cy="120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E39B8-A136-294C-9832-70B28FAE92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28"/>
          <a:stretch/>
        </p:blipFill>
        <p:spPr>
          <a:xfrm>
            <a:off x="725045" y="655120"/>
            <a:ext cx="1756898" cy="218461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D7F23-EA3D-6449-8237-DD2402FF00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199" y="2300470"/>
            <a:ext cx="912813" cy="1038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58050-9753-5D4C-8CD6-620DF17C4C5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3"/>
          <a:stretch/>
        </p:blipFill>
        <p:spPr>
          <a:xfrm>
            <a:off x="231165" y="3403683"/>
            <a:ext cx="1002878" cy="90570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DD3DA9-F8D3-6D45-ABEB-1D08757E949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014" y="2817753"/>
            <a:ext cx="1179619" cy="8743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CAB630-5C76-5741-8758-06E45520796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359" y="3396097"/>
            <a:ext cx="741819" cy="85071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A22F9-4431-C541-8B81-DB153484153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827" y="2769555"/>
            <a:ext cx="702418" cy="9225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29FA3E-B47A-5C45-AC33-1C69E517E8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8527" y="1026609"/>
            <a:ext cx="1282700" cy="57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F262A9-AE6C-3448-918A-17E59B086D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0970" y="1003487"/>
            <a:ext cx="1295754" cy="5837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F7CA8-4B51-8647-85C4-BD30169801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0493" y="3391828"/>
            <a:ext cx="1528138" cy="1031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E4A4F1-67C6-2243-B4BC-AB7C1C7B38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7155" y="3400311"/>
            <a:ext cx="1528138" cy="10319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9D64DF-CBCF-DA40-B027-4272321586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1132" y="3383209"/>
            <a:ext cx="300175" cy="1040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720BFD-040B-6442-A7C2-2487391510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3248" y="3397135"/>
            <a:ext cx="300175" cy="10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5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A040-C8AD-1046-B038-193664F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93" y="318613"/>
            <a:ext cx="6761100" cy="857400"/>
          </a:xfrm>
        </p:spPr>
        <p:txBody>
          <a:bodyPr/>
          <a:lstStyle/>
          <a:p>
            <a:r>
              <a:rPr lang="en-US" sz="2800" dirty="0"/>
              <a:t>FarmData2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774A-894B-2040-BAF1-6775425D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33" y="1265382"/>
            <a:ext cx="4289825" cy="3236232"/>
          </a:xfrm>
        </p:spPr>
        <p:txBody>
          <a:bodyPr/>
          <a:lstStyle/>
          <a:p>
            <a:r>
              <a:rPr lang="en-US" sz="2000" dirty="0"/>
              <a:t>FarmData2 aims to update and combine </a:t>
            </a:r>
            <a:r>
              <a:rPr lang="en-US" sz="2000" dirty="0" err="1"/>
              <a:t>FarmData</a:t>
            </a:r>
            <a:r>
              <a:rPr lang="en-US" sz="2000" dirty="0"/>
              <a:t> and </a:t>
            </a:r>
            <a:r>
              <a:rPr lang="en-US" sz="2000" dirty="0" err="1"/>
              <a:t>AnimalData</a:t>
            </a:r>
            <a:r>
              <a:rPr lang="en-US" sz="2000" dirty="0"/>
              <a:t>, to create a single application that will support the operation and certification requirements for small organic farming operations.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living FOSS project and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7196-BDCC-6E4E-88C6-BEFF6CCCAD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A445B-81B8-484A-908B-4D5053C5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5164">
            <a:off x="4004748" y="278498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30381-D926-4A45-838A-249B0B94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6255">
            <a:off x="5353886" y="1152647"/>
            <a:ext cx="3438905" cy="3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3E61-A314-B141-933E-02E75DC8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39060"/>
            <a:ext cx="6761100" cy="857400"/>
          </a:xfrm>
        </p:spPr>
        <p:txBody>
          <a:bodyPr/>
          <a:lstStyle/>
          <a:p>
            <a:r>
              <a:rPr lang="en-US" sz="2800" dirty="0"/>
              <a:t>FarmData2 and Dickinson 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15A9-9757-5C41-9E81-12B01688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99" y="744845"/>
            <a:ext cx="7476631" cy="4198148"/>
          </a:xfrm>
        </p:spPr>
        <p:txBody>
          <a:bodyPr/>
          <a:lstStyle/>
          <a:p>
            <a:r>
              <a:rPr lang="en-US" sz="2000" dirty="0"/>
              <a:t>The FarmData2 project and community provide a real-world FOSS platform for authentic experiences in COMP 190 and COMP 290.</a:t>
            </a:r>
          </a:p>
          <a:p>
            <a:pPr lvl="1"/>
            <a:r>
              <a:rPr lang="en-US" sz="1600" dirty="0"/>
              <a:t>Develop skills, knowledge and experiences</a:t>
            </a:r>
            <a:br>
              <a:rPr lang="en-US" sz="1600" dirty="0"/>
            </a:br>
            <a:r>
              <a:rPr lang="en-US" sz="1600" dirty="0"/>
              <a:t>for FOSS participation and for success </a:t>
            </a:r>
            <a:br>
              <a:rPr lang="en-US" sz="1600" dirty="0"/>
            </a:br>
            <a:r>
              <a:rPr lang="en-US" sz="1600" i="1" dirty="0"/>
              <a:t>beyond Dickinson’s limestone walls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Connect computing with Dickinson’s mission of an </a:t>
            </a:r>
            <a:br>
              <a:rPr lang="en-US" sz="1600" dirty="0"/>
            </a:br>
            <a:r>
              <a:rPr lang="en-US" sz="1600" dirty="0"/>
              <a:t>“education in service to the common good”</a:t>
            </a:r>
          </a:p>
          <a:p>
            <a:pPr lvl="1"/>
            <a:r>
              <a:rPr lang="en-US" sz="1600" dirty="0"/>
              <a:t>Broaden Participation in Computing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600" dirty="0"/>
              <a:t>Our approach has received recognition and support from:</a:t>
            </a:r>
          </a:p>
          <a:p>
            <a:pPr lvl="2"/>
            <a:r>
              <a:rPr lang="en-US" dirty="0"/>
              <a:t>The Non-Profit FOSS Institute (NPFI)</a:t>
            </a:r>
          </a:p>
          <a:p>
            <a:pPr lvl="2"/>
            <a:r>
              <a:rPr lang="en-US" dirty="0"/>
              <a:t>Software Freedom Conservancy (SFC)</a:t>
            </a:r>
          </a:p>
          <a:p>
            <a:pPr lvl="2"/>
            <a:r>
              <a:rPr lang="en-US" dirty="0"/>
              <a:t>National Science Foundation (NSF)</a:t>
            </a:r>
          </a:p>
          <a:p>
            <a:pPr lvl="2"/>
            <a:r>
              <a:rPr lang="en-US" dirty="0"/>
              <a:t>The GNOME Foundation</a:t>
            </a:r>
          </a:p>
          <a:p>
            <a:pPr lvl="2"/>
            <a:r>
              <a:rPr lang="en-US" dirty="0"/>
              <a:t>Teaching Open Source (TOS)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596C8-6D1F-6740-A437-DA64EEB654C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DFA76D-F4B9-7944-AE5C-448F61897FDB}"/>
              </a:ext>
            </a:extLst>
          </p:cNvPr>
          <p:cNvGrpSpPr/>
          <p:nvPr/>
        </p:nvGrpSpPr>
        <p:grpSpPr>
          <a:xfrm>
            <a:off x="5014947" y="1627192"/>
            <a:ext cx="3989199" cy="1780443"/>
            <a:chOff x="5014947" y="1627192"/>
            <a:chExt cx="3989199" cy="17804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28D912-4479-034B-97BB-40B6CCDB1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947" y="1627192"/>
              <a:ext cx="3989199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F7347DE-6BA9-7345-ACC0-41688BC21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276" y="2550234"/>
              <a:ext cx="2835033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B5AE0A-96CD-ACF2-1D38-FD49EB31ADD9}"/>
              </a:ext>
            </a:extLst>
          </p:cNvPr>
          <p:cNvGrpSpPr/>
          <p:nvPr/>
        </p:nvGrpSpPr>
        <p:grpSpPr>
          <a:xfrm>
            <a:off x="4147987" y="3628281"/>
            <a:ext cx="4456692" cy="1566035"/>
            <a:chOff x="4147987" y="3628281"/>
            <a:chExt cx="4456692" cy="156603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F936D1-D92B-0F46-B2AF-FA031FDFED30}"/>
                </a:ext>
              </a:extLst>
            </p:cNvPr>
            <p:cNvGrpSpPr/>
            <p:nvPr/>
          </p:nvGrpSpPr>
          <p:grpSpPr>
            <a:xfrm>
              <a:off x="5008296" y="3628281"/>
              <a:ext cx="3596383" cy="1566035"/>
              <a:chOff x="5589542" y="3490543"/>
              <a:chExt cx="3596383" cy="15660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A3B29F-7FDC-D345-9665-73D75EDA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420" y="4278521"/>
                <a:ext cx="774537" cy="77805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9BCC7AE-1009-1E4D-B7C4-36BEE8947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0221" y="4396318"/>
                <a:ext cx="1255704" cy="542464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2052" name="Picture 4" descr="Challenge Phase One Winner Badge">
                <a:extLst>
                  <a:ext uri="{FF2B5EF4-FFF2-40B4-BE49-F238E27FC236}">
                    <a16:creationId xmlns:a16="http://schemas.microsoft.com/office/drawing/2014/main" id="{113DE245-6C33-724F-9F25-E98C98DBD7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8528" y="3490543"/>
                <a:ext cx="957170" cy="736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24FBB8E-4534-744F-B216-4900C7640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6377" y="3587537"/>
                <a:ext cx="547688" cy="6650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375530-BBB5-1F4A-9523-4ACE9CB28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9542" y="3901343"/>
                <a:ext cx="1053214" cy="90400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9BFE29-6FDC-7C45-8D69-B1533AA0A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6797" y="3520377"/>
                <a:ext cx="914400" cy="762000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9530BE-A1BC-1A79-A165-2CB90FE0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47987" y="4332369"/>
              <a:ext cx="774537" cy="774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40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3" y="1432874"/>
            <a:ext cx="1054119" cy="219644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CE4A-F4E9-6E46-AB60-7A037CAE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41279"/>
            <a:ext cx="6761100" cy="857400"/>
          </a:xfrm>
        </p:spPr>
        <p:txBody>
          <a:bodyPr/>
          <a:lstStyle/>
          <a:p>
            <a:r>
              <a:rPr lang="en-US" sz="2800" dirty="0"/>
              <a:t>HW 07: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7BAA-1B4D-854C-841E-63F2BEED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11642"/>
            <a:ext cx="6761100" cy="2980500"/>
          </a:xfrm>
        </p:spPr>
        <p:txBody>
          <a:bodyPr/>
          <a:lstStyle/>
          <a:p>
            <a:r>
              <a:rPr lang="en-US" sz="2000" dirty="0"/>
              <a:t>Explore a number of Humanitarian FOSS (HFOSS) projects.</a:t>
            </a:r>
          </a:p>
          <a:p>
            <a:r>
              <a:rPr lang="en-US" sz="2000" dirty="0"/>
              <a:t>Investigate one of interest in a little more depth.</a:t>
            </a:r>
          </a:p>
          <a:p>
            <a:r>
              <a:rPr lang="en-US" sz="2000" dirty="0"/>
              <a:t>Learn about and observe some of the common documentation shared by FOSS projects.</a:t>
            </a:r>
          </a:p>
          <a:p>
            <a:pPr lvl="1"/>
            <a:r>
              <a:rPr lang="en-US" sz="1800" dirty="0"/>
              <a:t>In an HFOSS project of interest</a:t>
            </a:r>
          </a:p>
          <a:p>
            <a:pPr lvl="1"/>
            <a:r>
              <a:rPr lang="en-US" sz="1800" dirty="0"/>
              <a:t>In FarmData2</a:t>
            </a:r>
          </a:p>
          <a:p>
            <a:r>
              <a:rPr lang="en-US" sz="2000" dirty="0"/>
              <a:t>Critically evaluate FarmData2 to help improve it for all members of </a:t>
            </a:r>
            <a:r>
              <a:rPr lang="en-US" sz="2000"/>
              <a:t>the project community.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03E-FBB0-B54F-A7DE-2F080CC909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9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17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0621-C650-3389-D71E-AF7ED5F7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Free and Open Source Software (FOSS)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ACCF3-22C2-9698-993D-68B8F76A9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FOSS is software that is created by a community and is released under a </a:t>
            </a:r>
            <a:r>
              <a:rPr lang="en-US" sz="2000" b="1" i="1" dirty="0"/>
              <a:t>FOSS license </a:t>
            </a:r>
            <a:r>
              <a:rPr lang="en-US" sz="2000" dirty="0"/>
              <a:t>that guarantees </a:t>
            </a:r>
            <a:r>
              <a:rPr lang="en-US" sz="2000" b="1" i="1" dirty="0"/>
              <a:t>four freedoms </a:t>
            </a:r>
            <a:r>
              <a:rPr lang="en-US" sz="2000" dirty="0"/>
              <a:t>for anyone who receives it: </a:t>
            </a:r>
          </a:p>
          <a:p>
            <a:pPr lvl="1"/>
            <a:r>
              <a:rPr lang="en-US" sz="2000" dirty="0"/>
              <a:t>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AAB4-393D-38FD-B251-580B177081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8106-9480-226B-A0E9-006FA0B5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750"/>
            <a:ext cx="6761100" cy="857400"/>
          </a:xfrm>
        </p:spPr>
        <p:txBody>
          <a:bodyPr/>
          <a:lstStyle/>
          <a:p>
            <a:r>
              <a:rPr lang="en-US" sz="2800" dirty="0"/>
              <a:t>FOSS Project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F810E-A254-16CA-FE06-BA2EECFA6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055801"/>
            <a:ext cx="7096521" cy="3836710"/>
          </a:xfrm>
        </p:spPr>
        <p:txBody>
          <a:bodyPr/>
          <a:lstStyle/>
          <a:p>
            <a:r>
              <a:rPr lang="en-US" sz="2400" dirty="0"/>
              <a:t>Some key elements of FOSS projects include:</a:t>
            </a:r>
          </a:p>
          <a:p>
            <a:pPr lvl="1"/>
            <a:r>
              <a:rPr lang="en-US" sz="2000" dirty="0"/>
              <a:t>One or more </a:t>
            </a:r>
            <a:r>
              <a:rPr lang="en-US" sz="2000" b="1" i="1" dirty="0"/>
              <a:t>repositories</a:t>
            </a:r>
            <a:r>
              <a:rPr lang="en-US" sz="2000" dirty="0"/>
              <a:t> that hold the source code and documentation.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repository hosting service </a:t>
            </a:r>
            <a:r>
              <a:rPr lang="en-US" sz="2000" dirty="0"/>
              <a:t>that provides on-line cloud-based access to a project’s repositories.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website</a:t>
            </a:r>
            <a:r>
              <a:rPr lang="en-US" sz="2000" dirty="0"/>
              <a:t> for marketing and information distribution, most often targeted for users.</a:t>
            </a:r>
          </a:p>
          <a:p>
            <a:pPr lvl="1"/>
            <a:r>
              <a:rPr lang="en-US" sz="2000" b="1" i="1" dirty="0"/>
              <a:t>Communication channels </a:t>
            </a:r>
            <a:r>
              <a:rPr lang="en-US" sz="2000" dirty="0"/>
              <a:t>for the user and developer communities.</a:t>
            </a:r>
          </a:p>
          <a:p>
            <a:pPr lvl="1"/>
            <a:r>
              <a:rPr lang="en-US" sz="2000" dirty="0"/>
              <a:t>An </a:t>
            </a:r>
            <a:r>
              <a:rPr lang="en-US" sz="2000" b="1" i="1" dirty="0"/>
              <a:t>issue tracker </a:t>
            </a:r>
            <a:r>
              <a:rPr lang="en-US" sz="2000" dirty="0"/>
              <a:t>where bugs, features and other work to be done is documented.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04CD9-56D5-C428-9948-5769836DD2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57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52107"/>
            <a:ext cx="6761100" cy="3761943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repository</a:t>
            </a:r>
            <a:r>
              <a:rPr lang="en-US" sz="2000" dirty="0"/>
              <a:t> is a collection of a project’s files and directories managed by a </a:t>
            </a:r>
            <a:r>
              <a:rPr lang="en-US" sz="2000" b="1" i="1" dirty="0"/>
              <a:t>version control tool </a:t>
            </a:r>
            <a:r>
              <a:rPr lang="en-US" sz="2000" dirty="0"/>
              <a:t>(e.g. git, </a:t>
            </a:r>
            <a:r>
              <a:rPr lang="en-US" sz="2000" dirty="0" err="1"/>
              <a:t>svn</a:t>
            </a:r>
            <a:r>
              <a:rPr lang="en-US" sz="2000" dirty="0"/>
              <a:t>, </a:t>
            </a:r>
            <a:r>
              <a:rPr lang="en-US" sz="2000" dirty="0" err="1"/>
              <a:t>cvs</a:t>
            </a:r>
            <a:r>
              <a:rPr lang="en-US" sz="2000" dirty="0"/>
              <a:t>) that maintains </a:t>
            </a:r>
            <a:r>
              <a:rPr lang="en-US" sz="2000" b="1" i="1" dirty="0"/>
              <a:t>meta information </a:t>
            </a:r>
            <a:r>
              <a:rPr lang="en-US" sz="2000" dirty="0"/>
              <a:t>that tracks the history of changes to the files and directories.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0234D-EC5D-DE15-E7F7-03E4D9870588}"/>
              </a:ext>
            </a:extLst>
          </p:cNvPr>
          <p:cNvGrpSpPr/>
          <p:nvPr/>
        </p:nvGrpSpPr>
        <p:grpSpPr>
          <a:xfrm>
            <a:off x="471339" y="2833078"/>
            <a:ext cx="7613822" cy="2121679"/>
            <a:chOff x="433631" y="2991659"/>
            <a:chExt cx="7613822" cy="21216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46A57B-0C8D-E03D-B092-09E4BF0EC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58" y="2991659"/>
              <a:ext cx="7530795" cy="2121679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11CD444-CD16-18FD-A74E-BA388711836D}"/>
                </a:ext>
              </a:extLst>
            </p:cNvPr>
            <p:cNvSpPr/>
            <p:nvPr/>
          </p:nvSpPr>
          <p:spPr>
            <a:xfrm flipH="1" flipV="1">
              <a:off x="433631" y="4270343"/>
              <a:ext cx="867267" cy="282804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217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52107"/>
            <a:ext cx="6761100" cy="3761943"/>
          </a:xfrm>
        </p:spPr>
        <p:txBody>
          <a:bodyPr/>
          <a:lstStyle/>
          <a:p>
            <a:r>
              <a:rPr lang="en-US" sz="2000" dirty="0"/>
              <a:t>While each repository is unique to the project, they typically share some common files/information.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6A57B-0C8D-E03D-B092-09E4BF0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8" y="2229763"/>
            <a:ext cx="7530795" cy="21216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1CD444-CD16-18FD-A74E-BA388711836D}"/>
              </a:ext>
            </a:extLst>
          </p:cNvPr>
          <p:cNvSpPr/>
          <p:nvPr/>
        </p:nvSpPr>
        <p:spPr>
          <a:xfrm flipH="1" flipV="1">
            <a:off x="1442299" y="3091993"/>
            <a:ext cx="4044100" cy="904972"/>
          </a:xfrm>
          <a:custGeom>
            <a:avLst/>
            <a:gdLst>
              <a:gd name="connsiteX0" fmla="*/ 0 w 4044100"/>
              <a:gd name="connsiteY0" fmla="*/ 117730 h 706363"/>
              <a:gd name="connsiteX1" fmla="*/ 117730 w 4044100"/>
              <a:gd name="connsiteY1" fmla="*/ 0 h 706363"/>
              <a:gd name="connsiteX2" fmla="*/ 3926370 w 4044100"/>
              <a:gd name="connsiteY2" fmla="*/ 0 h 706363"/>
              <a:gd name="connsiteX3" fmla="*/ 4044100 w 4044100"/>
              <a:gd name="connsiteY3" fmla="*/ 117730 h 706363"/>
              <a:gd name="connsiteX4" fmla="*/ 4044100 w 4044100"/>
              <a:gd name="connsiteY4" fmla="*/ 588633 h 706363"/>
              <a:gd name="connsiteX5" fmla="*/ 3926370 w 4044100"/>
              <a:gd name="connsiteY5" fmla="*/ 706363 h 706363"/>
              <a:gd name="connsiteX6" fmla="*/ 117730 w 4044100"/>
              <a:gd name="connsiteY6" fmla="*/ 706363 h 706363"/>
              <a:gd name="connsiteX7" fmla="*/ 0 w 4044100"/>
              <a:gd name="connsiteY7" fmla="*/ 588633 h 706363"/>
              <a:gd name="connsiteX8" fmla="*/ 0 w 4044100"/>
              <a:gd name="connsiteY8" fmla="*/ 117730 h 706363"/>
              <a:gd name="connsiteX0" fmla="*/ 0 w 4044100"/>
              <a:gd name="connsiteY0" fmla="*/ 117730 h 707009"/>
              <a:gd name="connsiteX1" fmla="*/ 117730 w 4044100"/>
              <a:gd name="connsiteY1" fmla="*/ 0 h 707009"/>
              <a:gd name="connsiteX2" fmla="*/ 3926370 w 4044100"/>
              <a:gd name="connsiteY2" fmla="*/ 0 h 707009"/>
              <a:gd name="connsiteX3" fmla="*/ 4044100 w 4044100"/>
              <a:gd name="connsiteY3" fmla="*/ 117730 h 707009"/>
              <a:gd name="connsiteX4" fmla="*/ 4044100 w 4044100"/>
              <a:gd name="connsiteY4" fmla="*/ 588633 h 707009"/>
              <a:gd name="connsiteX5" fmla="*/ 3926370 w 4044100"/>
              <a:gd name="connsiteY5" fmla="*/ 706363 h 707009"/>
              <a:gd name="connsiteX6" fmla="*/ 1687397 w 4044100"/>
              <a:gd name="connsiteY6" fmla="*/ 707009 h 707009"/>
              <a:gd name="connsiteX7" fmla="*/ 117730 w 4044100"/>
              <a:gd name="connsiteY7" fmla="*/ 706363 h 707009"/>
              <a:gd name="connsiteX8" fmla="*/ 0 w 4044100"/>
              <a:gd name="connsiteY8" fmla="*/ 588633 h 707009"/>
              <a:gd name="connsiteX9" fmla="*/ 0 w 4044100"/>
              <a:gd name="connsiteY9" fmla="*/ 117730 h 707009"/>
              <a:gd name="connsiteX0" fmla="*/ 0 w 4044100"/>
              <a:gd name="connsiteY0" fmla="*/ 117730 h 707009"/>
              <a:gd name="connsiteX1" fmla="*/ 117730 w 4044100"/>
              <a:gd name="connsiteY1" fmla="*/ 0 h 707009"/>
              <a:gd name="connsiteX2" fmla="*/ 3926370 w 4044100"/>
              <a:gd name="connsiteY2" fmla="*/ 0 h 707009"/>
              <a:gd name="connsiteX3" fmla="*/ 4044100 w 4044100"/>
              <a:gd name="connsiteY3" fmla="*/ 117730 h 707009"/>
              <a:gd name="connsiteX4" fmla="*/ 4044100 w 4044100"/>
              <a:gd name="connsiteY4" fmla="*/ 588633 h 707009"/>
              <a:gd name="connsiteX5" fmla="*/ 3926370 w 4044100"/>
              <a:gd name="connsiteY5" fmla="*/ 706363 h 707009"/>
              <a:gd name="connsiteX6" fmla="*/ 1687397 w 4044100"/>
              <a:gd name="connsiteY6" fmla="*/ 707009 h 707009"/>
              <a:gd name="connsiteX7" fmla="*/ 1084081 w 4044100"/>
              <a:gd name="connsiteY7" fmla="*/ 707009 h 707009"/>
              <a:gd name="connsiteX8" fmla="*/ 117730 w 4044100"/>
              <a:gd name="connsiteY8" fmla="*/ 706363 h 707009"/>
              <a:gd name="connsiteX9" fmla="*/ 0 w 4044100"/>
              <a:gd name="connsiteY9" fmla="*/ 588633 h 707009"/>
              <a:gd name="connsiteX10" fmla="*/ 0 w 4044100"/>
              <a:gd name="connsiteY10" fmla="*/ 117730 h 707009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706363 h 923826"/>
              <a:gd name="connsiteX9" fmla="*/ 0 w 4044100"/>
              <a:gd name="connsiteY9" fmla="*/ 588633 h 923826"/>
              <a:gd name="connsiteX10" fmla="*/ 0 w 4044100"/>
              <a:gd name="connsiteY10" fmla="*/ 117730 h 923826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904326 h 923826"/>
              <a:gd name="connsiteX9" fmla="*/ 0 w 4044100"/>
              <a:gd name="connsiteY9" fmla="*/ 588633 h 923826"/>
              <a:gd name="connsiteX10" fmla="*/ 0 w 4044100"/>
              <a:gd name="connsiteY10" fmla="*/ 117730 h 923826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904326 h 923826"/>
              <a:gd name="connsiteX9" fmla="*/ 9426 w 4044100"/>
              <a:gd name="connsiteY9" fmla="*/ 843157 h 923826"/>
              <a:gd name="connsiteX10" fmla="*/ 0 w 4044100"/>
              <a:gd name="connsiteY10" fmla="*/ 117730 h 923826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1696824 w 4044100"/>
              <a:gd name="connsiteY2" fmla="*/ 0 h 933254"/>
              <a:gd name="connsiteX3" fmla="*/ 3926370 w 4044100"/>
              <a:gd name="connsiteY3" fmla="*/ 9428 h 933254"/>
              <a:gd name="connsiteX4" fmla="*/ 4044100 w 4044100"/>
              <a:gd name="connsiteY4" fmla="*/ 127158 h 933254"/>
              <a:gd name="connsiteX5" fmla="*/ 4044100 w 4044100"/>
              <a:gd name="connsiteY5" fmla="*/ 598061 h 933254"/>
              <a:gd name="connsiteX6" fmla="*/ 3926370 w 4044100"/>
              <a:gd name="connsiteY6" fmla="*/ 715791 h 933254"/>
              <a:gd name="connsiteX7" fmla="*/ 1687397 w 4044100"/>
              <a:gd name="connsiteY7" fmla="*/ 716437 h 933254"/>
              <a:gd name="connsiteX8" fmla="*/ 1659116 w 4044100"/>
              <a:gd name="connsiteY8" fmla="*/ 933254 h 933254"/>
              <a:gd name="connsiteX9" fmla="*/ 117730 w 4044100"/>
              <a:gd name="connsiteY9" fmla="*/ 913754 h 933254"/>
              <a:gd name="connsiteX10" fmla="*/ 9426 w 4044100"/>
              <a:gd name="connsiteY10" fmla="*/ 852585 h 933254"/>
              <a:gd name="connsiteX11" fmla="*/ 0 w 4044100"/>
              <a:gd name="connsiteY11" fmla="*/ 127158 h 933254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754143 w 4044100"/>
              <a:gd name="connsiteY2" fmla="*/ 0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127158 h 933254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127158 h 933254"/>
              <a:gd name="connsiteX0" fmla="*/ 0 w 4044100"/>
              <a:gd name="connsiteY0" fmla="*/ 343975 h 933254"/>
              <a:gd name="connsiteX1" fmla="*/ 117730 w 4044100"/>
              <a:gd name="connsiteY1" fmla="*/ 942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343975 h 933254"/>
              <a:gd name="connsiteX0" fmla="*/ 0 w 4044100"/>
              <a:gd name="connsiteY0" fmla="*/ 343975 h 933254"/>
              <a:gd name="connsiteX1" fmla="*/ 146010 w 4044100"/>
              <a:gd name="connsiteY1" fmla="*/ 24509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343975 h 933254"/>
              <a:gd name="connsiteX0" fmla="*/ 0 w 4044100"/>
              <a:gd name="connsiteY0" fmla="*/ 362829 h 952108"/>
              <a:gd name="connsiteX1" fmla="*/ 146010 w 4044100"/>
              <a:gd name="connsiteY1" fmla="*/ 263952 h 952108"/>
              <a:gd name="connsiteX2" fmla="*/ 1715677 w 4044100"/>
              <a:gd name="connsiteY2" fmla="*/ 273378 h 952108"/>
              <a:gd name="connsiteX3" fmla="*/ 1734531 w 4044100"/>
              <a:gd name="connsiteY3" fmla="*/ 0 h 952108"/>
              <a:gd name="connsiteX4" fmla="*/ 3926370 w 4044100"/>
              <a:gd name="connsiteY4" fmla="*/ 28282 h 952108"/>
              <a:gd name="connsiteX5" fmla="*/ 4044100 w 4044100"/>
              <a:gd name="connsiteY5" fmla="*/ 146012 h 952108"/>
              <a:gd name="connsiteX6" fmla="*/ 4044100 w 4044100"/>
              <a:gd name="connsiteY6" fmla="*/ 616915 h 952108"/>
              <a:gd name="connsiteX7" fmla="*/ 3926370 w 4044100"/>
              <a:gd name="connsiteY7" fmla="*/ 734645 h 952108"/>
              <a:gd name="connsiteX8" fmla="*/ 1687397 w 4044100"/>
              <a:gd name="connsiteY8" fmla="*/ 735291 h 952108"/>
              <a:gd name="connsiteX9" fmla="*/ 1659116 w 4044100"/>
              <a:gd name="connsiteY9" fmla="*/ 952108 h 952108"/>
              <a:gd name="connsiteX10" fmla="*/ 117730 w 4044100"/>
              <a:gd name="connsiteY10" fmla="*/ 932608 h 952108"/>
              <a:gd name="connsiteX11" fmla="*/ 9426 w 4044100"/>
              <a:gd name="connsiteY11" fmla="*/ 871439 h 952108"/>
              <a:gd name="connsiteX12" fmla="*/ 0 w 4044100"/>
              <a:gd name="connsiteY12" fmla="*/ 362829 h 952108"/>
              <a:gd name="connsiteX0" fmla="*/ 0 w 4044100"/>
              <a:gd name="connsiteY0" fmla="*/ 334547 h 923826"/>
              <a:gd name="connsiteX1" fmla="*/ 146010 w 4044100"/>
              <a:gd name="connsiteY1" fmla="*/ 235670 h 923826"/>
              <a:gd name="connsiteX2" fmla="*/ 1715677 w 4044100"/>
              <a:gd name="connsiteY2" fmla="*/ 245096 h 923826"/>
              <a:gd name="connsiteX3" fmla="*/ 1725104 w 4044100"/>
              <a:gd name="connsiteY3" fmla="*/ 18852 h 923826"/>
              <a:gd name="connsiteX4" fmla="*/ 3926370 w 4044100"/>
              <a:gd name="connsiteY4" fmla="*/ 0 h 923826"/>
              <a:gd name="connsiteX5" fmla="*/ 4044100 w 4044100"/>
              <a:gd name="connsiteY5" fmla="*/ 117730 h 923826"/>
              <a:gd name="connsiteX6" fmla="*/ 4044100 w 4044100"/>
              <a:gd name="connsiteY6" fmla="*/ 588633 h 923826"/>
              <a:gd name="connsiteX7" fmla="*/ 3926370 w 4044100"/>
              <a:gd name="connsiteY7" fmla="*/ 706363 h 923826"/>
              <a:gd name="connsiteX8" fmla="*/ 1687397 w 4044100"/>
              <a:gd name="connsiteY8" fmla="*/ 707009 h 923826"/>
              <a:gd name="connsiteX9" fmla="*/ 1659116 w 4044100"/>
              <a:gd name="connsiteY9" fmla="*/ 923826 h 923826"/>
              <a:gd name="connsiteX10" fmla="*/ 117730 w 4044100"/>
              <a:gd name="connsiteY10" fmla="*/ 904326 h 923826"/>
              <a:gd name="connsiteX11" fmla="*/ 9426 w 4044100"/>
              <a:gd name="connsiteY11" fmla="*/ 843157 h 923826"/>
              <a:gd name="connsiteX12" fmla="*/ 0 w 4044100"/>
              <a:gd name="connsiteY12" fmla="*/ 334547 h 923826"/>
              <a:gd name="connsiteX0" fmla="*/ 0 w 4044100"/>
              <a:gd name="connsiteY0" fmla="*/ 334547 h 914399"/>
              <a:gd name="connsiteX1" fmla="*/ 146010 w 4044100"/>
              <a:gd name="connsiteY1" fmla="*/ 235670 h 914399"/>
              <a:gd name="connsiteX2" fmla="*/ 1715677 w 4044100"/>
              <a:gd name="connsiteY2" fmla="*/ 245096 h 914399"/>
              <a:gd name="connsiteX3" fmla="*/ 1725104 w 4044100"/>
              <a:gd name="connsiteY3" fmla="*/ 18852 h 914399"/>
              <a:gd name="connsiteX4" fmla="*/ 3926370 w 4044100"/>
              <a:gd name="connsiteY4" fmla="*/ 0 h 914399"/>
              <a:gd name="connsiteX5" fmla="*/ 4044100 w 4044100"/>
              <a:gd name="connsiteY5" fmla="*/ 117730 h 914399"/>
              <a:gd name="connsiteX6" fmla="*/ 4044100 w 4044100"/>
              <a:gd name="connsiteY6" fmla="*/ 588633 h 914399"/>
              <a:gd name="connsiteX7" fmla="*/ 3926370 w 4044100"/>
              <a:gd name="connsiteY7" fmla="*/ 706363 h 914399"/>
              <a:gd name="connsiteX8" fmla="*/ 1687397 w 4044100"/>
              <a:gd name="connsiteY8" fmla="*/ 707009 h 914399"/>
              <a:gd name="connsiteX9" fmla="*/ 1715677 w 4044100"/>
              <a:gd name="connsiteY9" fmla="*/ 914399 h 914399"/>
              <a:gd name="connsiteX10" fmla="*/ 117730 w 4044100"/>
              <a:gd name="connsiteY10" fmla="*/ 904326 h 914399"/>
              <a:gd name="connsiteX11" fmla="*/ 9426 w 4044100"/>
              <a:gd name="connsiteY11" fmla="*/ 843157 h 914399"/>
              <a:gd name="connsiteX12" fmla="*/ 0 w 4044100"/>
              <a:gd name="connsiteY12" fmla="*/ 334547 h 914399"/>
              <a:gd name="connsiteX0" fmla="*/ 0 w 4044100"/>
              <a:gd name="connsiteY0" fmla="*/ 334547 h 904972"/>
              <a:gd name="connsiteX1" fmla="*/ 146010 w 4044100"/>
              <a:gd name="connsiteY1" fmla="*/ 235670 h 904972"/>
              <a:gd name="connsiteX2" fmla="*/ 1715677 w 4044100"/>
              <a:gd name="connsiteY2" fmla="*/ 245096 h 904972"/>
              <a:gd name="connsiteX3" fmla="*/ 1725104 w 4044100"/>
              <a:gd name="connsiteY3" fmla="*/ 18852 h 904972"/>
              <a:gd name="connsiteX4" fmla="*/ 3926370 w 4044100"/>
              <a:gd name="connsiteY4" fmla="*/ 0 h 904972"/>
              <a:gd name="connsiteX5" fmla="*/ 4044100 w 4044100"/>
              <a:gd name="connsiteY5" fmla="*/ 117730 h 904972"/>
              <a:gd name="connsiteX6" fmla="*/ 4044100 w 4044100"/>
              <a:gd name="connsiteY6" fmla="*/ 588633 h 904972"/>
              <a:gd name="connsiteX7" fmla="*/ 3926370 w 4044100"/>
              <a:gd name="connsiteY7" fmla="*/ 706363 h 904972"/>
              <a:gd name="connsiteX8" fmla="*/ 1687397 w 4044100"/>
              <a:gd name="connsiteY8" fmla="*/ 707009 h 904972"/>
              <a:gd name="connsiteX9" fmla="*/ 1706251 w 4044100"/>
              <a:gd name="connsiteY9" fmla="*/ 904972 h 904972"/>
              <a:gd name="connsiteX10" fmla="*/ 117730 w 4044100"/>
              <a:gd name="connsiteY10" fmla="*/ 904326 h 904972"/>
              <a:gd name="connsiteX11" fmla="*/ 9426 w 4044100"/>
              <a:gd name="connsiteY11" fmla="*/ 843157 h 904972"/>
              <a:gd name="connsiteX12" fmla="*/ 0 w 4044100"/>
              <a:gd name="connsiteY12" fmla="*/ 334547 h 90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4100" h="904972">
                <a:moveTo>
                  <a:pt x="0" y="334547"/>
                </a:moveTo>
                <a:cubicBezTo>
                  <a:pt x="0" y="269527"/>
                  <a:pt x="80990" y="235670"/>
                  <a:pt x="146010" y="235670"/>
                </a:cubicBezTo>
                <a:lnTo>
                  <a:pt x="1715677" y="245096"/>
                </a:lnTo>
                <a:lnTo>
                  <a:pt x="1725104" y="18852"/>
                </a:lnTo>
                <a:lnTo>
                  <a:pt x="3926370" y="0"/>
                </a:lnTo>
                <a:cubicBezTo>
                  <a:pt x="3991390" y="0"/>
                  <a:pt x="4044100" y="52710"/>
                  <a:pt x="4044100" y="117730"/>
                </a:cubicBezTo>
                <a:lnTo>
                  <a:pt x="4044100" y="588633"/>
                </a:lnTo>
                <a:cubicBezTo>
                  <a:pt x="4044100" y="653653"/>
                  <a:pt x="3991390" y="706363"/>
                  <a:pt x="3926370" y="706363"/>
                </a:cubicBezTo>
                <a:lnTo>
                  <a:pt x="1687397" y="707009"/>
                </a:lnTo>
                <a:lnTo>
                  <a:pt x="1706251" y="904972"/>
                </a:lnTo>
                <a:lnTo>
                  <a:pt x="117730" y="904326"/>
                </a:lnTo>
                <a:cubicBezTo>
                  <a:pt x="52710" y="904326"/>
                  <a:pt x="9426" y="908177"/>
                  <a:pt x="9426" y="843157"/>
                </a:cubicBezTo>
                <a:lnTo>
                  <a:pt x="0" y="334547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9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 Hosting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254"/>
            <a:ext cx="6898558" cy="3045505"/>
          </a:xfrm>
        </p:spPr>
        <p:txBody>
          <a:bodyPr/>
          <a:lstStyle/>
          <a:p>
            <a:r>
              <a:rPr lang="en-US" sz="2000" b="1" i="1" dirty="0"/>
              <a:t>Repository hosting services</a:t>
            </a:r>
            <a:r>
              <a:rPr lang="en-US" sz="2000" dirty="0"/>
              <a:t> store copies of repositories in the cloud, making them easy to share among developers (FOSS communities, project teams).</a:t>
            </a:r>
          </a:p>
          <a:p>
            <a:pPr lvl="1"/>
            <a:r>
              <a:rPr lang="en-US" sz="1800" dirty="0"/>
              <a:t>GitHub, GitLab, </a:t>
            </a:r>
            <a:r>
              <a:rPr lang="en-US" sz="1800" dirty="0" err="1"/>
              <a:t>SourceForge</a:t>
            </a:r>
            <a:r>
              <a:rPr lang="en-US" sz="1800" dirty="0"/>
              <a:t>, …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C3B05-D9E4-A3B9-33C7-9F07FFB6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38" y="2380592"/>
            <a:ext cx="4594585" cy="26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Communication Channels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72998"/>
            <a:ext cx="6761100" cy="3941052"/>
          </a:xfrm>
        </p:spPr>
        <p:txBody>
          <a:bodyPr/>
          <a:lstStyle/>
          <a:p>
            <a:r>
              <a:rPr lang="en-US" sz="2000" dirty="0"/>
              <a:t>Projects use a variety of </a:t>
            </a:r>
            <a:r>
              <a:rPr lang="en-US" sz="2000" b="1" i="1" dirty="0"/>
              <a:t>communication channels </a:t>
            </a:r>
            <a:r>
              <a:rPr lang="en-US" sz="2000" dirty="0"/>
              <a:t>to to enable their user and developer communities to share information.</a:t>
            </a:r>
          </a:p>
          <a:p>
            <a:pPr lvl="1"/>
            <a:r>
              <a:rPr lang="en-US" sz="1800" dirty="0"/>
              <a:t>E-mail lists, web-forums, …</a:t>
            </a:r>
          </a:p>
          <a:p>
            <a:pPr lvl="1"/>
            <a:r>
              <a:rPr lang="en-US" sz="1800" dirty="0"/>
              <a:t>Slack, Discord, </a:t>
            </a:r>
            <a:r>
              <a:rPr lang="en-US" sz="1800" dirty="0" err="1"/>
              <a:t>Gitter</a:t>
            </a:r>
            <a:r>
              <a:rPr lang="en-US" sz="1800" dirty="0"/>
              <a:t>, </a:t>
            </a:r>
            <a:r>
              <a:rPr lang="en-US" sz="1800" dirty="0" err="1"/>
              <a:t>Zulip</a:t>
            </a:r>
            <a:r>
              <a:rPr lang="en-US" sz="1800" dirty="0"/>
              <a:t>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379AB-4342-E570-8B37-3BD169D7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21" y="2439998"/>
            <a:ext cx="4187858" cy="26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2271"/>
            <a:ext cx="6761100" cy="2980500"/>
          </a:xfrm>
        </p:spPr>
        <p:txBody>
          <a:bodyPr/>
          <a:lstStyle/>
          <a:p>
            <a:r>
              <a:rPr lang="en-US" sz="2000" dirty="0"/>
              <a:t>An </a:t>
            </a:r>
            <a:r>
              <a:rPr lang="en-US" sz="2000" b="1" i="1" dirty="0"/>
              <a:t>issue tracker </a:t>
            </a:r>
            <a:r>
              <a:rPr lang="en-US" sz="2000" dirty="0"/>
              <a:t>stores and organizes </a:t>
            </a:r>
            <a:r>
              <a:rPr lang="en-US" sz="2000" b="1" i="1" dirty="0"/>
              <a:t>tickets</a:t>
            </a:r>
            <a:r>
              <a:rPr lang="en-US" sz="2000" dirty="0"/>
              <a:t> that describe work to be done (bugs, features, questions,…).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A7659-5C5B-182C-6058-5D976F4D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5" y="1762813"/>
            <a:ext cx="3189301" cy="326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D67F2-0486-FEB5-AC35-B59C001E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7" y="2183746"/>
            <a:ext cx="4843568" cy="27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2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E859-834F-83A5-570B-8FC6C8912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FarmData2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F02EE-A545-CA8B-E282-FAFD20500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6329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7766</TotalTime>
  <Words>2396</Words>
  <Application>Microsoft Macintosh PowerPoint</Application>
  <PresentationFormat>On-screen Show (16:9)</PresentationFormat>
  <Paragraphs>272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Courier New</vt:lpstr>
      <vt:lpstr>Dosis</vt:lpstr>
      <vt:lpstr>Dosis ExtraLight</vt:lpstr>
      <vt:lpstr>Titillium Web Light</vt:lpstr>
      <vt:lpstr>Mowbray template</vt:lpstr>
      <vt:lpstr>07 – FOSS Project Structures and FarmData2</vt:lpstr>
      <vt:lpstr>Free and Open Source Software (FOSS)</vt:lpstr>
      <vt:lpstr>FOSS Project Structures</vt:lpstr>
      <vt:lpstr>Repository</vt:lpstr>
      <vt:lpstr>Repository</vt:lpstr>
      <vt:lpstr>Repository Hosting Service</vt:lpstr>
      <vt:lpstr>Communication Channels</vt:lpstr>
      <vt:lpstr>Issue Tracker</vt:lpstr>
      <vt:lpstr>FarmData2</vt:lpstr>
      <vt:lpstr>The Dickinson Farm</vt:lpstr>
      <vt:lpstr>FarmData &amp; AnimalData</vt:lpstr>
      <vt:lpstr>Local Clients, Global Communities</vt:lpstr>
      <vt:lpstr>FarmData2</vt:lpstr>
      <vt:lpstr>FarmData2 and Dickinson CS</vt:lpstr>
      <vt:lpstr>PowerPoint Presentation</vt:lpstr>
      <vt:lpstr>HW 07: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76</cp:revision>
  <cp:lastPrinted>2022-10-12T15:11:52Z</cp:lastPrinted>
  <dcterms:created xsi:type="dcterms:W3CDTF">2020-11-16T20:41:40Z</dcterms:created>
  <dcterms:modified xsi:type="dcterms:W3CDTF">2023-03-06T16:47:04Z</dcterms:modified>
</cp:coreProperties>
</file>